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8"/>
      <p:italic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HK Modular" panose="020B0604020202020204" charset="0"/>
      <p:regular r:id="rId24"/>
    </p:embeddedFont>
    <p:embeddedFont>
      <p:font typeface="Poppins ExtraBold" panose="00000900000000000000" pitchFamily="2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2" d="100"/>
          <a:sy n="32" d="100"/>
        </p:scale>
        <p:origin x="2002" y="7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171D-6C20-49C3-AC9E-9CEBE412CE54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05203-8517-46E6-B80F-7038F87180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02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4683" y="3428669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763324" y="6770189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5447285" y="891374"/>
                </a:moveTo>
                <a:lnTo>
                  <a:pt x="0" y="891374"/>
                </a:lnTo>
                <a:lnTo>
                  <a:pt x="0" y="0"/>
                </a:lnTo>
                <a:lnTo>
                  <a:pt x="5447285" y="0"/>
                </a:lnTo>
                <a:lnTo>
                  <a:pt x="5447285" y="891374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400" y="490895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02602" y="3562019"/>
            <a:ext cx="9862709" cy="291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3"/>
              </a:lnSpc>
            </a:pPr>
            <a:r>
              <a:rPr lang="en-US" sz="10629">
                <a:solidFill>
                  <a:srgbClr val="FCFCFC"/>
                </a:solidFill>
                <a:latin typeface="HK Modular"/>
                <a:ea typeface="HK Modular"/>
                <a:cs typeface="HK Modular"/>
                <a:sym typeface="HK Modular"/>
              </a:rPr>
              <a:t>SENSORED 9.0</a:t>
            </a:r>
          </a:p>
        </p:txBody>
      </p:sp>
      <p:sp>
        <p:nvSpPr>
          <p:cNvPr id="7" name="Freeform 7"/>
          <p:cNvSpPr/>
          <p:nvPr/>
        </p:nvSpPr>
        <p:spPr>
          <a:xfrm>
            <a:off x="13450763" y="490894"/>
            <a:ext cx="4524676" cy="1071205"/>
          </a:xfrm>
          <a:custGeom>
            <a:avLst/>
            <a:gdLst/>
            <a:ahLst/>
            <a:cxnLst/>
            <a:rect l="l" t="t" r="r" b="b"/>
            <a:pathLst>
              <a:path w="5332279" h="1239646">
                <a:moveTo>
                  <a:pt x="0" y="0"/>
                </a:moveTo>
                <a:lnTo>
                  <a:pt x="5332279" y="0"/>
                </a:lnTo>
                <a:lnTo>
                  <a:pt x="5332279" y="1239646"/>
                </a:lnTo>
                <a:lnTo>
                  <a:pt x="0" y="123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7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949388" y="6072158"/>
            <a:ext cx="7369136" cy="156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 dirty="0"/>
          </a:p>
          <a:p>
            <a:pPr algn="ctr">
              <a:lnSpc>
                <a:spcPts val="5460"/>
              </a:lnSpc>
            </a:pPr>
            <a:r>
              <a:rPr lang="en-US" sz="3900" dirty="0">
                <a:solidFill>
                  <a:srgbClr val="FCFCFC"/>
                </a:solidFill>
                <a:latin typeface="HK Modular"/>
                <a:ea typeface="HK Modular"/>
                <a:cs typeface="HK Modular"/>
                <a:sym typeface="HK Modular"/>
              </a:rPr>
              <a:t>ESP32 INTRO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8B2E6AC-D67C-273D-A9E0-BA2DB41F77B0}"/>
              </a:ext>
            </a:extLst>
          </p:cNvPr>
          <p:cNvSpPr txBox="1"/>
          <p:nvPr/>
        </p:nvSpPr>
        <p:spPr>
          <a:xfrm>
            <a:off x="4239501" y="1028700"/>
            <a:ext cx="894169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WHY ESP-32?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3687CD5-A0EA-25AA-2DCA-926D29991404}"/>
              </a:ext>
            </a:extLst>
          </p:cNvPr>
          <p:cNvSpPr txBox="1"/>
          <p:nvPr/>
        </p:nvSpPr>
        <p:spPr>
          <a:xfrm>
            <a:off x="1090346" y="2552700"/>
            <a:ext cx="14935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panose="020B0604020202020204" pitchFamily="34" charset="0"/>
              </a:rPr>
              <a:t>C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an even go into </a:t>
            </a:r>
            <a:r>
              <a:rPr lang="en-US" sz="3200" dirty="0">
                <a:solidFill>
                  <a:schemeClr val="bg1"/>
                </a:solidFill>
                <a:latin typeface="Helvetica" panose="020B0604020202020204" pitchFamily="34" charset="0"/>
              </a:rPr>
              <a:t>deep sleep m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ode to consume less power.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ESP-32 can access online services to make HTTP requests or save data to the cloud.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you can access it using a web browser and be able to control and monitor your boards remotely.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panose="020B0604020202020204" pitchFamily="34" charset="0"/>
              </a:rPr>
              <a:t>C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ompatible with Arduino programming language and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MicroPython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which is a re-implementation of Python specially targeted for microcontrollers and embedded system.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6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7B4D557-4FB2-6CC6-EF3A-4EA7A66C617E}"/>
              </a:ext>
            </a:extLst>
          </p:cNvPr>
          <p:cNvSpPr txBox="1"/>
          <p:nvPr/>
        </p:nvSpPr>
        <p:spPr>
          <a:xfrm>
            <a:off x="-461261" y="-1167525"/>
            <a:ext cx="19210521" cy="4598039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169A7C2-6831-DC54-E876-BAF98BC8B1D1}"/>
              </a:ext>
            </a:extLst>
          </p:cNvPr>
          <p:cNvSpPr txBox="1"/>
          <p:nvPr/>
        </p:nvSpPr>
        <p:spPr>
          <a:xfrm>
            <a:off x="4148659" y="2146849"/>
            <a:ext cx="10450651" cy="70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IN" sz="4400" b="1" i="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cs typeface="Poppins ExtraBold" panose="00000900000000000000" pitchFamily="2" charset="0"/>
              </a:rPr>
              <a:t>INSTALLATION URL</a:t>
            </a:r>
            <a:endParaRPr lang="en-US" sz="4766" dirty="0">
              <a:solidFill>
                <a:srgbClr val="FFFFFF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5D92D804-2F88-F9A9-CE7C-C3432A8E5CBE}"/>
              </a:ext>
            </a:extLst>
          </p:cNvPr>
          <p:cNvSpPr txBox="1"/>
          <p:nvPr/>
        </p:nvSpPr>
        <p:spPr>
          <a:xfrm>
            <a:off x="762780" y="3834886"/>
            <a:ext cx="1706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https://dl.espressif.com/dl/package_esp32_index.json</a:t>
            </a:r>
          </a:p>
        </p:txBody>
      </p:sp>
    </p:spTree>
    <p:extLst>
      <p:ext uri="{BB962C8B-B14F-4D97-AF65-F5344CB8AC3E}">
        <p14:creationId xmlns:p14="http://schemas.microsoft.com/office/powerpoint/2010/main" val="1739280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CD30162-3FB8-B303-1F8A-CB689108ACC4}"/>
              </a:ext>
            </a:extLst>
          </p:cNvPr>
          <p:cNvSpPr txBox="1"/>
          <p:nvPr/>
        </p:nvSpPr>
        <p:spPr>
          <a:xfrm>
            <a:off x="3613853" y="1163271"/>
            <a:ext cx="10985458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BOARD INSTALLATION PROCESS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5D92D804-2F88-F9A9-CE7C-C3432A8E5CBE}"/>
              </a:ext>
            </a:extLst>
          </p:cNvPr>
          <p:cNvSpPr txBox="1"/>
          <p:nvPr/>
        </p:nvSpPr>
        <p:spPr>
          <a:xfrm>
            <a:off x="847040" y="2040313"/>
            <a:ext cx="312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STEP 1</a:t>
            </a:r>
            <a:endParaRPr lang="en-IN" sz="4800" b="1" i="0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14" name="Picture 13" descr="Install ESP8266 Board add-on in Arduino IDE open preferences">
            <a:extLst>
              <a:ext uri="{FF2B5EF4-FFF2-40B4-BE49-F238E27FC236}">
                <a16:creationId xmlns:a16="http://schemas.microsoft.com/office/drawing/2014/main" id="{D60D259A-0BE9-04D8-48EA-4B0C8278C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09" y="3298421"/>
            <a:ext cx="3121280" cy="46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nstall ESP8266 Board add-on in Arduino IDE enter URL">
            <a:extLst>
              <a:ext uri="{FF2B5EF4-FFF2-40B4-BE49-F238E27FC236}">
                <a16:creationId xmlns:a16="http://schemas.microsoft.com/office/drawing/2014/main" id="{E452FD74-D068-A14D-5585-588E6574A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29" y="3298420"/>
            <a:ext cx="7865485" cy="661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94168B16-DCA4-5E88-2168-C881F2AA3896}"/>
              </a:ext>
            </a:extLst>
          </p:cNvPr>
          <p:cNvSpPr txBox="1"/>
          <p:nvPr/>
        </p:nvSpPr>
        <p:spPr>
          <a:xfrm>
            <a:off x="9090540" y="2226514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2</a:t>
            </a:r>
            <a:endParaRPr lang="en-IN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21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7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79FA1-7229-BED6-008E-4E815A01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63" y="2085040"/>
            <a:ext cx="6181725" cy="653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F85D0809-0B9B-D2C5-033B-10DC8D97A238}"/>
              </a:ext>
            </a:extLst>
          </p:cNvPr>
          <p:cNvSpPr txBox="1"/>
          <p:nvPr/>
        </p:nvSpPr>
        <p:spPr>
          <a:xfrm>
            <a:off x="4024205" y="824897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BOARD INSTALLATION PROCESS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5D92D804-2F88-F9A9-CE7C-C3432A8E5CBE}"/>
              </a:ext>
            </a:extLst>
          </p:cNvPr>
          <p:cNvSpPr txBox="1"/>
          <p:nvPr/>
        </p:nvSpPr>
        <p:spPr>
          <a:xfrm>
            <a:off x="87352" y="2301744"/>
            <a:ext cx="232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3</a:t>
            </a:r>
            <a:endParaRPr lang="en-IN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B81450F4-C3D7-7875-86A5-93365B6F513D}"/>
              </a:ext>
            </a:extLst>
          </p:cNvPr>
          <p:cNvSpPr txBox="1"/>
          <p:nvPr/>
        </p:nvSpPr>
        <p:spPr>
          <a:xfrm>
            <a:off x="12380348" y="1845027"/>
            <a:ext cx="2307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 4</a:t>
            </a:r>
            <a:endParaRPr lang="en-IN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B688C9-8A38-D3B0-3272-687BB64B7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9737" y="3132741"/>
            <a:ext cx="7486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4B97F-ED67-93E1-5B1D-36B80AB1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3705107"/>
            <a:ext cx="8061896" cy="60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electing COM Port">
            <a:extLst>
              <a:ext uri="{FF2B5EF4-FFF2-40B4-BE49-F238E27FC236}">
                <a16:creationId xmlns:a16="http://schemas.microsoft.com/office/drawing/2014/main" id="{03A89F19-CFF0-50D0-DC8F-8456E7C8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82" y="3721624"/>
            <a:ext cx="6858000" cy="49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6CE9B8C-D1A2-348F-21D2-5D3AC9E13D0D}"/>
              </a:ext>
            </a:extLst>
          </p:cNvPr>
          <p:cNvSpPr txBox="1"/>
          <p:nvPr/>
        </p:nvSpPr>
        <p:spPr>
          <a:xfrm>
            <a:off x="4148659" y="2146849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BOARD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322135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56C59-E0AE-8209-EFE9-7B1BAF6EF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80" y="1053158"/>
            <a:ext cx="11837609" cy="7941688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B3284999-95B6-8C68-9EAF-C0E799AE4B93}"/>
              </a:ext>
            </a:extLst>
          </p:cNvPr>
          <p:cNvSpPr txBox="1"/>
          <p:nvPr/>
        </p:nvSpPr>
        <p:spPr>
          <a:xfrm>
            <a:off x="12380997" y="3382248"/>
            <a:ext cx="59436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5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Presented by </a:t>
            </a:r>
          </a:p>
          <a:p>
            <a:pPr algn="ctr"/>
            <a:r>
              <a:rPr lang="en-IN" sz="55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Sathish Sarathy </a:t>
            </a:r>
          </a:p>
          <a:p>
            <a:pPr algn="ctr"/>
            <a:endParaRPr lang="en-IN" sz="5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264C2F6-3303-52BD-21BD-780A4E86E458}"/>
              </a:ext>
            </a:extLst>
          </p:cNvPr>
          <p:cNvSpPr/>
          <p:nvPr/>
        </p:nvSpPr>
        <p:spPr>
          <a:xfrm>
            <a:off x="16870534" y="9018355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76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8A4DC-0395-84FB-8303-E5B24266D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970" y="2900848"/>
            <a:ext cx="5465937" cy="5465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A384C-F5C1-AC2B-ED88-62C6260256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41" t="23348" r="2593" b="23415"/>
          <a:stretch/>
        </p:blipFill>
        <p:spPr>
          <a:xfrm rot="16200000">
            <a:off x="7425945" y="3677735"/>
            <a:ext cx="5517266" cy="3585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113B5-2438-57F9-321D-48A73CB7A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2471383" y="2283547"/>
            <a:ext cx="5911830" cy="6361275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605D3D21-9BD2-FBED-0367-1D80550640C3}"/>
              </a:ext>
            </a:extLst>
          </p:cNvPr>
          <p:cNvSpPr txBox="1"/>
          <p:nvPr/>
        </p:nvSpPr>
        <p:spPr>
          <a:xfrm>
            <a:off x="853052" y="1631122"/>
            <a:ext cx="5766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7200" b="0" i="0" u="none" strike="noStrike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ESP8266-01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C02C367A-8B82-DB3E-0616-91CCF8F8D5F8}"/>
              </a:ext>
            </a:extLst>
          </p:cNvPr>
          <p:cNvSpPr txBox="1"/>
          <p:nvPr/>
        </p:nvSpPr>
        <p:spPr>
          <a:xfrm>
            <a:off x="7741993" y="1162763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200" b="0" i="0" u="none" strike="noStrike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ESP8266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54FA346-7F8C-8151-7BD4-2BE04E6266B3}"/>
              </a:ext>
            </a:extLst>
          </p:cNvPr>
          <p:cNvSpPr txBox="1"/>
          <p:nvPr/>
        </p:nvSpPr>
        <p:spPr>
          <a:xfrm>
            <a:off x="12714449" y="1296200"/>
            <a:ext cx="4267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200" b="0" i="0" u="none" strike="noStrike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ESP - 32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5BE15FBE-AC63-8BA7-7D6C-D52DFFBAF8D3}"/>
              </a:ext>
            </a:extLst>
          </p:cNvPr>
          <p:cNvSpPr txBox="1"/>
          <p:nvPr/>
        </p:nvSpPr>
        <p:spPr>
          <a:xfrm>
            <a:off x="2133600" y="3212558"/>
            <a:ext cx="11989296" cy="1227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ESP 32 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22029662-E248-BE02-EDB5-21B7EDCCD9AA}"/>
              </a:ext>
            </a:extLst>
          </p:cNvPr>
          <p:cNvSpPr txBox="1"/>
          <p:nvPr/>
        </p:nvSpPr>
        <p:spPr>
          <a:xfrm>
            <a:off x="1781692" y="4769772"/>
            <a:ext cx="11989296" cy="1370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433"/>
              </a:lnSpc>
              <a:spcBef>
                <a:spcPct val="0"/>
              </a:spcBef>
            </a:pPr>
            <a:r>
              <a:rPr lang="en-US" sz="4400" b="0" i="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cs typeface="Poppins ExtraBold" panose="00000900000000000000" pitchFamily="2" charset="0"/>
              </a:rPr>
              <a:t>The ESP</a:t>
            </a:r>
            <a:r>
              <a:rPr lang="en-US" sz="44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-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cs typeface="Poppins ExtraBold" panose="00000900000000000000" pitchFamily="2" charset="0"/>
              </a:rPr>
              <a:t>32 is a microcontroller chip developed by </a:t>
            </a:r>
            <a:r>
              <a:rPr lang="en-US" sz="4400" b="0" i="0" dirty="0" err="1">
                <a:solidFill>
                  <a:schemeClr val="bg1"/>
                </a:solidFill>
                <a:effectLst/>
                <a:latin typeface="Poppins ExtraBold" panose="00000900000000000000" pitchFamily="2" charset="0"/>
                <a:cs typeface="Poppins ExtraBold" panose="00000900000000000000" pitchFamily="2" charset="0"/>
              </a:rPr>
              <a:t>Espressif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cs typeface="Poppins ExtraBold" panose="00000900000000000000" pitchFamily="2" charset="0"/>
              </a:rPr>
              <a:t> Systems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US" sz="4400" dirty="0">
              <a:solidFill>
                <a:schemeClr val="bg1"/>
              </a:solidFill>
              <a:latin typeface="DM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0F84E2-9090-C23B-63F6-412083818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2879533" y="2557074"/>
            <a:ext cx="6348047" cy="63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456" y="601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FD16C5-1BF3-8D2F-0948-CA0E830155D9}"/>
              </a:ext>
            </a:extLst>
          </p:cNvPr>
          <p:cNvGrpSpPr/>
          <p:nvPr/>
        </p:nvGrpSpPr>
        <p:grpSpPr>
          <a:xfrm rot="-10800000">
            <a:off x="10326117" y="7530991"/>
            <a:ext cx="13457994" cy="3264379"/>
            <a:chOff x="0" y="0"/>
            <a:chExt cx="17943995" cy="435250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905B9C3-C967-DB6B-3A6B-83D2B25B4EA9}"/>
                </a:ext>
              </a:extLst>
            </p:cNvPr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C725FFA-7A49-DE70-158C-830DD66DBB49}"/>
                </a:ext>
              </a:extLst>
            </p:cNvPr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A4205762-D188-4AC7-3274-856BFC377A2A}"/>
                </a:ext>
              </a:extLst>
            </p:cNvPr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778AFE4-2255-EC27-7F3A-330FB6174A8E}"/>
                </a:ext>
              </a:extLst>
            </p:cNvPr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12">
            <a:extLst>
              <a:ext uri="{FF2B5EF4-FFF2-40B4-BE49-F238E27FC236}">
                <a16:creationId xmlns:a16="http://schemas.microsoft.com/office/drawing/2014/main" id="{2E90CCB4-D75B-D445-A8F4-FC699AEFCD2A}"/>
              </a:ext>
            </a:extLst>
          </p:cNvPr>
          <p:cNvSpPr txBox="1"/>
          <p:nvPr/>
        </p:nvSpPr>
        <p:spPr>
          <a:xfrm>
            <a:off x="4358808" y="1612705"/>
            <a:ext cx="894169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ABOUT ESP 32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16577596-0788-E637-3367-4A07747F9F87}"/>
              </a:ext>
            </a:extLst>
          </p:cNvPr>
          <p:cNvSpPr txBox="1"/>
          <p:nvPr/>
        </p:nvSpPr>
        <p:spPr>
          <a:xfrm>
            <a:off x="47456" y="3133634"/>
            <a:ext cx="171079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cs typeface="Poppins ExtraBold" panose="00000900000000000000" pitchFamily="2" charset="0"/>
              </a:rPr>
              <a:t>With the ESP-32, you can control inputs and outputs as you would do with an Arduino, but with Wi-Fi and Bluetooth capabilities.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chemeClr val="bg1"/>
              </a:solidFill>
              <a:effectLst/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cs typeface="Poppins ExtraBold" panose="00000900000000000000" pitchFamily="2" charset="0"/>
              </a:rPr>
              <a:t>an generate its own Wi-Fi network (</a:t>
            </a:r>
            <a:r>
              <a:rPr lang="en-US" sz="32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access point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cs typeface="Poppins ExtraBold" panose="00000900000000000000" pitchFamily="2" charset="0"/>
              </a:rPr>
              <a:t>) or connect to other Wi-Fi networks (station) to get access to the internet.</a:t>
            </a:r>
            <a:endParaRPr lang="en-US" sz="32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Poppins ExtraBold" panose="00000900000000000000" pitchFamily="2" charset="0"/>
                <a:cs typeface="Poppins ExtraBold" panose="00000900000000000000" pitchFamily="2" charset="0"/>
              </a:rPr>
              <a:t>Access point mode</a:t>
            </a:r>
            <a:r>
              <a:rPr lang="en-US" sz="32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: It can create its own Wi-Fi network to which other devices can connect ( </a:t>
            </a:r>
            <a:r>
              <a:rPr lang="en-US" sz="3200" dirty="0" err="1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Other ESP-32 , Mobile etc.) 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Station mode: It can be connected to any Wi-fi or Mobile hotspot.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4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2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796F897C-E8E9-AE04-9B74-A22C3A551F8C}"/>
              </a:ext>
            </a:extLst>
          </p:cNvPr>
          <p:cNvSpPr txBox="1"/>
          <p:nvPr/>
        </p:nvSpPr>
        <p:spPr>
          <a:xfrm>
            <a:off x="4868956" y="944888"/>
            <a:ext cx="894169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IoT</a:t>
            </a:r>
          </a:p>
        </p:txBody>
      </p:sp>
      <p:pic>
        <p:nvPicPr>
          <p:cNvPr id="10" name="Picture 9" descr="Image result for Internet Of Things">
            <a:extLst>
              <a:ext uri="{FF2B5EF4-FFF2-40B4-BE49-F238E27FC236}">
                <a16:creationId xmlns:a16="http://schemas.microsoft.com/office/drawing/2014/main" id="{EA27CA08-9D1F-C3DB-289F-E3F71800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95" y="2275810"/>
            <a:ext cx="9333276" cy="656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65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664E73A8-09A3-DD48-2854-203DDD4777F9}"/>
              </a:ext>
            </a:extLst>
          </p:cNvPr>
          <p:cNvSpPr/>
          <p:nvPr/>
        </p:nvSpPr>
        <p:spPr>
          <a:xfrm>
            <a:off x="13194227" y="2847256"/>
            <a:ext cx="808399" cy="778449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CAE6F8C-4EF9-8196-C1D7-2A6728D97446}"/>
              </a:ext>
            </a:extLst>
          </p:cNvPr>
          <p:cNvSpPr txBox="1"/>
          <p:nvPr/>
        </p:nvSpPr>
        <p:spPr>
          <a:xfrm>
            <a:off x="7069019" y="736883"/>
            <a:ext cx="574456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PIN DIAGRAM</a:t>
            </a:r>
          </a:p>
        </p:txBody>
      </p:sp>
      <p:pic>
        <p:nvPicPr>
          <p:cNvPr id="11" name="Picture 10" descr="ESP32 Pinout Reference">
            <a:extLst>
              <a:ext uri="{FF2B5EF4-FFF2-40B4-BE49-F238E27FC236}">
                <a16:creationId xmlns:a16="http://schemas.microsoft.com/office/drawing/2014/main" id="{175E811A-97F0-AA2E-41C2-4629AA37A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01" y="3611668"/>
            <a:ext cx="8534400" cy="55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E02CAA99-1B21-34F9-599E-EF0DF99AA0DA}"/>
              </a:ext>
            </a:extLst>
          </p:cNvPr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2906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3A107-79A4-A649-2719-8E90A2853A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85" r="14569"/>
          <a:stretch/>
        </p:blipFill>
        <p:spPr>
          <a:xfrm>
            <a:off x="4953000" y="2124769"/>
            <a:ext cx="9829800" cy="67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8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C7A4B52-C74D-9DB3-64E5-C3B4FDF16A16}"/>
              </a:ext>
            </a:extLst>
          </p:cNvPr>
          <p:cNvSpPr/>
          <p:nvPr/>
        </p:nvSpPr>
        <p:spPr>
          <a:xfrm>
            <a:off x="12932188" y="2723839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FA4B720-256B-1B01-0471-D206969A6B87}"/>
              </a:ext>
            </a:extLst>
          </p:cNvPr>
          <p:cNvSpPr txBox="1"/>
          <p:nvPr/>
        </p:nvSpPr>
        <p:spPr>
          <a:xfrm>
            <a:off x="5206941" y="867719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PIN DIAGRAM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F9036D9-1D25-04E7-9E75-8BA198EFB31B}"/>
              </a:ext>
            </a:extLst>
          </p:cNvPr>
          <p:cNvSpPr txBox="1"/>
          <p:nvPr/>
        </p:nvSpPr>
        <p:spPr>
          <a:xfrm>
            <a:off x="1577006" y="2467919"/>
            <a:ext cx="15468600" cy="632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</a:rPr>
              <a:t>GPIO – General purpose I/O pin (25 Pins)</a:t>
            </a:r>
          </a:p>
          <a:p>
            <a:pPr marL="571500" indent="-5715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Helvetica" panose="020B0604020202020204" pitchFamily="34" charset="0"/>
              </a:rPr>
              <a:t>Vcc</a:t>
            </a: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</a:rPr>
              <a:t> – Power supply ( 3.3V)</a:t>
            </a:r>
          </a:p>
          <a:p>
            <a:pPr marL="571500" indent="-5715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</a:rPr>
              <a:t>GND – Ground</a:t>
            </a:r>
          </a:p>
          <a:p>
            <a:pPr marL="571500" indent="-5715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</a:rPr>
              <a:t>Tx – Transmit pin for Serial Communication</a:t>
            </a:r>
          </a:p>
          <a:p>
            <a:pPr marL="571500" indent="-5715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</a:rPr>
              <a:t>Rx – Receiver pin for Serial Communication</a:t>
            </a:r>
          </a:p>
          <a:p>
            <a:pPr marL="571500" indent="-5715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</a:rPr>
              <a:t>EN – Chip enable pin. It must be pulled high (connected to VCC) for the module to function properly.</a:t>
            </a:r>
          </a:p>
          <a:p>
            <a:pPr marL="571500" indent="-5715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</a:rPr>
              <a:t>Reset pin – Resets the entire board.</a:t>
            </a:r>
          </a:p>
          <a:p>
            <a:endParaRPr lang="en-US" sz="4000" dirty="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24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935" y="384267"/>
            <a:ext cx="2423265" cy="124685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935" y="8838270"/>
            <a:ext cx="4006025" cy="1246855"/>
          </a:xfrm>
          <a:custGeom>
            <a:avLst/>
            <a:gdLst/>
            <a:ahLst/>
            <a:cxnLst/>
            <a:rect l="l" t="t" r="r" b="b"/>
            <a:pathLst>
              <a:path w="4006025" h="1246855">
                <a:moveTo>
                  <a:pt x="0" y="0"/>
                </a:moveTo>
                <a:lnTo>
                  <a:pt x="4006025" y="0"/>
                </a:lnTo>
                <a:lnTo>
                  <a:pt x="4006025" y="1246855"/>
                </a:lnTo>
                <a:lnTo>
                  <a:pt x="0" y="1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38E30-FB88-1428-F43F-82925CBA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092" y="570374"/>
            <a:ext cx="4529721" cy="1066892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65DD8E25-115E-8EA1-BE6C-5C128284A2B1}"/>
              </a:ext>
            </a:extLst>
          </p:cNvPr>
          <p:cNvSpPr/>
          <p:nvPr/>
        </p:nvSpPr>
        <p:spPr>
          <a:xfrm>
            <a:off x="457394" y="453917"/>
            <a:ext cx="2438400" cy="1299805"/>
          </a:xfrm>
          <a:custGeom>
            <a:avLst/>
            <a:gdLst/>
            <a:ahLst/>
            <a:cxnLst/>
            <a:rect l="l" t="t" r="r" b="b"/>
            <a:pathLst>
              <a:path w="2639248" h="1422349">
                <a:moveTo>
                  <a:pt x="0" y="0"/>
                </a:moveTo>
                <a:lnTo>
                  <a:pt x="2639248" y="0"/>
                </a:lnTo>
                <a:lnTo>
                  <a:pt x="2639248" y="1422349"/>
                </a:lnTo>
                <a:lnTo>
                  <a:pt x="0" y="1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7057684-FDC7-F9D5-5BF0-C09361F9F1A5}"/>
              </a:ext>
            </a:extLst>
          </p:cNvPr>
          <p:cNvSpPr txBox="1"/>
          <p:nvPr/>
        </p:nvSpPr>
        <p:spPr>
          <a:xfrm>
            <a:off x="4239501" y="1028700"/>
            <a:ext cx="894169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SPECIFICATION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171C960-5C8D-1783-6453-7BC42866D7E5}"/>
              </a:ext>
            </a:extLst>
          </p:cNvPr>
          <p:cNvSpPr txBox="1"/>
          <p:nvPr/>
        </p:nvSpPr>
        <p:spPr>
          <a:xfrm>
            <a:off x="633146" y="2628900"/>
            <a:ext cx="7620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4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Power Supply: +3.6V only</a:t>
            </a:r>
          </a:p>
          <a:p>
            <a:pPr marL="285750" indent="-285750" algn="l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4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Current Consumption: 100mA</a:t>
            </a:r>
          </a:p>
          <a:p>
            <a:pPr marL="285750" indent="-285750" algn="l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4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I/O Voltage:  3.6V (max)</a:t>
            </a:r>
          </a:p>
          <a:p>
            <a:pPr marL="285750" indent="-285750" algn="l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4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I/O  current: 12mA (max)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Maximum data rate of up to 5 Mbps</a:t>
            </a:r>
            <a:endParaRPr lang="en-IN" sz="4000" b="0" i="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0B73CEE-7A6A-1126-C3F1-7A4B43FF4DB0}"/>
              </a:ext>
            </a:extLst>
          </p:cNvPr>
          <p:cNvSpPr txBox="1"/>
          <p:nvPr/>
        </p:nvSpPr>
        <p:spPr>
          <a:xfrm>
            <a:off x="8705482" y="2628900"/>
            <a:ext cx="7620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ROM: 448 Kbyte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RAM: 520 </a:t>
            </a:r>
            <a:r>
              <a:rPr lang="en-IN" sz="4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KByte</a:t>
            </a:r>
            <a:endParaRPr lang="en-US" sz="4000" dirty="0">
              <a:solidFill>
                <a:srgbClr val="D1D5DB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perates in 2.4 GHz , 5 GHz frequency band</a:t>
            </a:r>
          </a:p>
          <a:p>
            <a:pPr marL="285750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4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Uses UART ,I2C ,SPI ,I2S protocols for data exchange</a:t>
            </a:r>
          </a:p>
          <a:p>
            <a:endParaRPr lang="en-IN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98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366</Words>
  <Application>Microsoft Office PowerPoint</Application>
  <PresentationFormat>Custom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HK Modular</vt:lpstr>
      <vt:lpstr>Arial</vt:lpstr>
      <vt:lpstr>Poppins ExtraBold</vt:lpstr>
      <vt:lpstr>Calibri</vt:lpstr>
      <vt:lpstr>Söhne</vt:lpstr>
      <vt:lpstr>Helvetica</vt:lpstr>
      <vt:lpstr>DM Sans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Artificial Intelligence Presentation</dc:title>
  <dc:creator>Me ☆ Miglani</dc:creator>
  <cp:lastModifiedBy>Me ☆ Miglani</cp:lastModifiedBy>
  <cp:revision>4</cp:revision>
  <dcterms:created xsi:type="dcterms:W3CDTF">2006-08-16T00:00:00Z</dcterms:created>
  <dcterms:modified xsi:type="dcterms:W3CDTF">2024-09-26T17:46:01Z</dcterms:modified>
  <dc:identifier>DAGRyIYsOlA</dc:identifier>
</cp:coreProperties>
</file>